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13"/>
  </p:notesMasterIdLst>
  <p:sldIdLst>
    <p:sldId id="256" r:id="rId2"/>
    <p:sldId id="257" r:id="rId3"/>
    <p:sldId id="273" r:id="rId4"/>
    <p:sldId id="274" r:id="rId5"/>
    <p:sldId id="262" r:id="rId6"/>
    <p:sldId id="258" r:id="rId7"/>
    <p:sldId id="259" r:id="rId8"/>
    <p:sldId id="272" r:id="rId9"/>
    <p:sldId id="260" r:id="rId10"/>
    <p:sldId id="263" r:id="rId11"/>
    <p:sldId id="27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37" d="100"/>
          <a:sy n="37" d="100"/>
        </p:scale>
        <p:origin x="72" y="756"/>
      </p:cViewPr>
      <p:guideLst>
        <p:guide orient="horz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B9922-675A-4B8E-8C33-8CBE356C6E88}" type="datetimeFigureOut">
              <a:rPr lang="en-US" smtClean="0"/>
              <a:t>22-Apr-18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27637-EA36-496C-A5F4-099327937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14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27637-EA36-496C-A5F4-0993279372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9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27637-EA36-496C-A5F4-0993279372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68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27637-EA36-496C-A5F4-0993279372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28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27637-EA36-496C-A5F4-0993279372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6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59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0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23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82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9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53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2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0DF5E60-9974-AC48-9591-99C2BB44B7CF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4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3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99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22-Apr-18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58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87666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Adolescent Health 2020</a:t>
            </a:r>
            <a:endParaRPr lang="en-US" sz="4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2168434"/>
            <a:ext cx="10058400" cy="3468823"/>
          </a:xfrm>
        </p:spPr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School:</a:t>
            </a:r>
          </a:p>
          <a:p>
            <a:r>
              <a:rPr lang="en-US" dirty="0" smtClean="0"/>
              <a:t>Professor: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0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Understanding Adolescent Health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8" y="1738648"/>
            <a:ext cx="11025051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The leading causes of illness and death among the youth is preventable. </a:t>
            </a:r>
            <a:r>
              <a:rPr lang="en-US" sz="2800" dirty="0" smtClean="0">
                <a:latin typeface="Bell MT" panose="02020503060305020303" pitchFamily="18" charset="0"/>
              </a:rPr>
              <a:t>The prevention is </a:t>
            </a:r>
            <a:r>
              <a:rPr lang="en-US" sz="2800" dirty="0" smtClean="0">
                <a:latin typeface="Bell MT" panose="02020503060305020303" pitchFamily="18" charset="0"/>
              </a:rPr>
              <a:t>linked to different social factors such s the;</a:t>
            </a:r>
          </a:p>
          <a:p>
            <a:pPr marL="0" indent="0">
              <a:buNone/>
            </a:pPr>
            <a:r>
              <a:rPr lang="en-US" sz="2800" dirty="0" smtClean="0">
                <a:latin typeface="Bell MT" panose="02020503060305020303" pitchFamily="18" charset="0"/>
              </a:rPr>
              <a:t>1. Family 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Adolescent need good communication to care about their health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Parents ought to promote a safe environment to explore health opportunities</a:t>
            </a:r>
          </a:p>
          <a:p>
            <a:pPr marL="0" indent="0">
              <a:buNone/>
            </a:pPr>
            <a:r>
              <a:rPr lang="en-US" sz="2800" dirty="0" smtClean="0">
                <a:latin typeface="Bell MT" panose="02020503060305020303" pitchFamily="18" charset="0"/>
              </a:rPr>
              <a:t>2. The school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</a:t>
            </a:r>
            <a:r>
              <a:rPr lang="en-US" sz="2800" dirty="0" smtClean="0">
                <a:latin typeface="Bell MT" panose="02020503060305020303" pitchFamily="18" charset="0"/>
              </a:rPr>
              <a:t>St</a:t>
            </a:r>
            <a:r>
              <a:rPr lang="en-US" sz="2800" dirty="0" smtClean="0">
                <a:latin typeface="Bell MT" panose="02020503060305020303" pitchFamily="18" charset="0"/>
              </a:rPr>
              <a:t>udent health on risky </a:t>
            </a:r>
            <a:r>
              <a:rPr lang="en-US" sz="2800" dirty="0" err="1" smtClean="0">
                <a:latin typeface="Bell MT" panose="02020503060305020303" pitchFamily="18" charset="0"/>
              </a:rPr>
              <a:t>behavious</a:t>
            </a:r>
            <a:endParaRPr lang="en-US" sz="2800" dirty="0" smtClean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10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Major Hea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lth Concerns 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8" y="1738648"/>
            <a:ext cx="11025051" cy="410432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Bell MT" panose="02020503060305020303" pitchFamily="18" charset="0"/>
              </a:rPr>
              <a:t>-Adolescent Health concerns key facts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It is estimated that 1.2 million adolescents died in 2015. i.e. approximately over 3000 adolescents died daily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-Major health risks include respiratory infection and diarrhea diseases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-Mental health disorders in adolescents is a major concern.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Most of the adolescent health's are premature illness, death. Other causes of health concerns include alcohol and drugs, malnutrition and obesity among others</a:t>
            </a:r>
            <a:endParaRPr lang="en-US" sz="3200" dirty="0" smtClean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8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Major Hea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lth Concerns 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1750423"/>
            <a:ext cx="10241279" cy="44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0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4130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2. </a:t>
            </a:r>
            <a:r>
              <a:rPr lang="en-US" b="1" dirty="0" smtClean="0">
                <a:solidFill>
                  <a:srgbClr val="002060"/>
                </a:solidFill>
              </a:rPr>
              <a:t>Healthy people goals and objectives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- Increase wellness checkup </a:t>
            </a:r>
            <a:r>
              <a:rPr lang="en-US" sz="3200" dirty="0" smtClean="0"/>
              <a:t>in every year</a:t>
            </a:r>
          </a:p>
          <a:p>
            <a:r>
              <a:rPr lang="en-US" sz="3200" dirty="0" smtClean="0"/>
              <a:t>-To promote the participation of youths in work out activities/physical exercises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 Protect the adolescents e.g. youths from drug use</a:t>
            </a:r>
          </a:p>
          <a:p>
            <a:r>
              <a:rPr lang="en-US" sz="3200" dirty="0" smtClean="0"/>
              <a:t>- Reduce the proportion of violence in schools e.g. gun violence which could lead to death or injury</a:t>
            </a:r>
            <a:endParaRPr lang="en-US" sz="3200" dirty="0"/>
          </a:p>
          <a:p>
            <a:r>
              <a:rPr lang="en-US" sz="3200" dirty="0" smtClean="0"/>
              <a:t>- To maintain healthy eating habits.</a:t>
            </a:r>
          </a:p>
        </p:txBody>
      </p:sp>
    </p:spTree>
    <p:extLst>
      <p:ext uri="{BB962C8B-B14F-4D97-AF65-F5344CB8AC3E}">
        <p14:creationId xmlns:p14="http://schemas.microsoft.com/office/powerpoint/2010/main" val="3543488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0"/>
            <a:ext cx="11390811" cy="11756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3.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Overview of national and community implementation efforts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Bell MT" panose="02020503060305020303" pitchFamily="18" charset="0"/>
              </a:rPr>
              <a:t>1. Community mobilization to support access for medical care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2. </a:t>
            </a:r>
            <a:r>
              <a:rPr lang="en-US" sz="3200" dirty="0">
                <a:latin typeface="Bell MT" panose="02020503060305020303" pitchFamily="18" charset="0"/>
              </a:rPr>
              <a:t>S</a:t>
            </a:r>
            <a:r>
              <a:rPr lang="en-US" sz="3200" dirty="0" smtClean="0">
                <a:latin typeface="Bell MT" panose="02020503060305020303" pitchFamily="18" charset="0"/>
              </a:rPr>
              <a:t>takeholder education to reach adolescent groups in the community geared towards health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3. Increase access to contraceptive and reproductive health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4. Evidence-based programs that will give youths health lessons</a:t>
            </a:r>
          </a:p>
          <a:p>
            <a:r>
              <a:rPr lang="en-US" sz="3200" dirty="0" smtClean="0">
                <a:latin typeface="Bell MT" panose="02020503060305020303" pitchFamily="18" charset="0"/>
              </a:rPr>
              <a:t>5. </a:t>
            </a:r>
            <a:r>
              <a:rPr lang="en-US" sz="3200" dirty="0">
                <a:latin typeface="Bell MT" panose="02020503060305020303" pitchFamily="18" charset="0"/>
              </a:rPr>
              <a:t>P</a:t>
            </a:r>
            <a:r>
              <a:rPr lang="en-US" sz="3200" dirty="0" smtClean="0">
                <a:latin typeface="Bell MT" panose="02020503060305020303" pitchFamily="18" charset="0"/>
              </a:rPr>
              <a:t>rovision of health services for youth in medical facilities e.g. health workshops, awareness on sex education e.g. contraceptive cancelling </a:t>
            </a:r>
          </a:p>
          <a:p>
            <a:endParaRPr lang="en-US" sz="32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2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4.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National Data Trending on Adolescent Health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The diversity in cultural responsiveness has sharpened the attention of adolescents on health matters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The mental health has profound impact on health well being of the youths. Mental health for 50% of the adolescents begins at the age of 14 and 75% of the population begins at the age of 24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- Positive youth development (PYD) intervention are needed in the nation to address health risk behaviors. 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843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3"/>
            <a:ext cx="11878491" cy="145204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5. </a:t>
            </a:r>
            <a:r>
              <a:rPr lang="en-US" dirty="0" smtClean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Health efforts at community Level for the adolescents  </a:t>
            </a:r>
            <a:endParaRPr lang="en-US" dirty="0">
              <a:solidFill>
                <a:srgbClr val="0070C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7"/>
            <a:ext cx="11025050" cy="45315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>
                <a:latin typeface="Bell MT" panose="02020503060305020303" pitchFamily="18" charset="0"/>
              </a:rPr>
              <a:t>- </a:t>
            </a:r>
            <a:r>
              <a:rPr lang="en-US" sz="2800" dirty="0" smtClean="0">
                <a:latin typeface="Bell MT" panose="02020503060305020303" pitchFamily="18" charset="0"/>
              </a:rPr>
              <a:t>Emphasize on </a:t>
            </a:r>
            <a:r>
              <a:rPr lang="en-US" sz="2800" dirty="0">
                <a:latin typeface="Bell MT" panose="02020503060305020303" pitchFamily="18" charset="0"/>
              </a:rPr>
              <a:t>social insurance administrations to give brilliant screening, appraisal, wellbeing administration, referral, and </a:t>
            </a:r>
            <a:r>
              <a:rPr lang="en-US" sz="2800" dirty="0" smtClean="0">
                <a:latin typeface="Bell MT" panose="02020503060305020303" pitchFamily="18" charset="0"/>
              </a:rPr>
              <a:t>to youth. </a:t>
            </a:r>
            <a:endParaRPr lang="en-US" sz="2800" dirty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Bell MT" panose="02020503060305020303" pitchFamily="18" charset="0"/>
              </a:rPr>
              <a:t>- Arrange </a:t>
            </a:r>
            <a:r>
              <a:rPr lang="en-US" sz="2800" dirty="0">
                <a:latin typeface="Bell MT" panose="02020503060305020303" pitchFamily="18" charset="0"/>
              </a:rPr>
              <a:t>behavioral, regenerative, psychological well-being, and dental administrations practically speaking and group settings. </a:t>
            </a:r>
          </a:p>
          <a:p>
            <a:pPr marL="0" indent="0">
              <a:buNone/>
            </a:pPr>
            <a:r>
              <a:rPr lang="en-US" sz="2800" dirty="0" smtClean="0">
                <a:latin typeface="Bell MT" panose="02020503060305020303" pitchFamily="18" charset="0"/>
              </a:rPr>
              <a:t>- Incorporate </a:t>
            </a:r>
            <a:r>
              <a:rPr lang="en-US" sz="2800" dirty="0">
                <a:latin typeface="Bell MT" panose="02020503060305020303" pitchFamily="18" charset="0"/>
              </a:rPr>
              <a:t>wellbeing advancement, sickness counteractive action, and youth improvement all through the wellbeing framework and inside the group. 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Concentrate on </a:t>
            </a:r>
            <a:r>
              <a:rPr lang="en-US" sz="2800" dirty="0">
                <a:latin typeface="Bell MT" panose="02020503060305020303" pitchFamily="18" charset="0"/>
              </a:rPr>
              <a:t>the wellbeing and wellbeing administration needs of those young people who are most helpless against unsafe conduct and weakness. </a:t>
            </a:r>
            <a:endParaRPr lang="en-US" sz="2800" dirty="0" smtClean="0">
              <a:latin typeface="Bell MT" panose="02020503060305020303" pitchFamily="18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Guarantee </a:t>
            </a:r>
            <a:r>
              <a:rPr lang="en-US" sz="2800" dirty="0">
                <a:latin typeface="Bell MT" panose="02020503060305020303" pitchFamily="18" charset="0"/>
              </a:rPr>
              <a:t>assent and classification for young people looking for </a:t>
            </a:r>
            <a:r>
              <a:rPr lang="en-US" sz="2800" dirty="0" smtClean="0">
                <a:latin typeface="Bell MT" panose="02020503060305020303" pitchFamily="18" charset="0"/>
              </a:rPr>
              <a:t>healthcare.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093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Scenario of a family planning for adolescents in the community</a:t>
            </a:r>
            <a:endParaRPr lang="en-US" sz="2800" dirty="0">
              <a:solidFill>
                <a:srgbClr val="0070C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46913"/>
            <a:ext cx="9643508" cy="4217715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45734"/>
            <a:ext cx="9643508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15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Conclusion</a:t>
            </a:r>
            <a:endParaRPr lang="en-US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Bell MT" panose="02020503060305020303" pitchFamily="18" charset="0"/>
              </a:rPr>
              <a:t>Findings </a:t>
            </a:r>
            <a:r>
              <a:rPr lang="en-US" sz="2800" dirty="0">
                <a:latin typeface="Bell MT" panose="02020503060305020303" pitchFamily="18" charset="0"/>
              </a:rPr>
              <a:t>from youth focus groups and evidence-based program </a:t>
            </a:r>
            <a:r>
              <a:rPr lang="en-US" sz="2800" dirty="0" smtClean="0">
                <a:latin typeface="Bell MT" panose="02020503060305020303" pitchFamily="18" charset="0"/>
              </a:rPr>
              <a:t>pre-surveys/post surveys </a:t>
            </a:r>
            <a:r>
              <a:rPr lang="en-US" sz="2800" dirty="0">
                <a:latin typeface="Bell MT" panose="02020503060305020303" pitchFamily="18" charset="0"/>
              </a:rPr>
              <a:t>showed a strong need among adolescents to have information on how and where to access </a:t>
            </a:r>
            <a:r>
              <a:rPr lang="en-US" sz="2800" dirty="0" smtClean="0">
                <a:latin typeface="Bell MT" panose="02020503060305020303" pitchFamily="18" charset="0"/>
              </a:rPr>
              <a:t>Health Services. </a:t>
            </a:r>
            <a:r>
              <a:rPr lang="en-US" sz="2800" dirty="0">
                <a:latin typeface="Bell MT" panose="02020503060305020303" pitchFamily="18" charset="0"/>
              </a:rPr>
              <a:t>Delivery of the supplemental lesson on how and where to make an appointment, which led to knowledge gains on access to </a:t>
            </a:r>
            <a:r>
              <a:rPr lang="en-US" sz="2800" dirty="0" smtClean="0">
                <a:latin typeface="Bell MT" panose="02020503060305020303" pitchFamily="18" charset="0"/>
              </a:rPr>
              <a:t>Health services, </a:t>
            </a:r>
            <a:r>
              <a:rPr lang="en-US" sz="2800" dirty="0">
                <a:latin typeface="Bell MT" panose="02020503060305020303" pitchFamily="18" charset="0"/>
              </a:rPr>
              <a:t>highlights the importance of providing teens with this information. The Office of Adolescent Health Teen Pregnancy Prevention Program's investment in increasing the reach of evidence-based teen pregnancy prevention interventions across the country provides an opportunity for the field to consider the utility of adding a supplemental lesson on access to </a:t>
            </a:r>
            <a:r>
              <a:rPr lang="en-US" sz="2800" dirty="0" smtClean="0">
                <a:latin typeface="Bell MT" panose="02020503060305020303" pitchFamily="18" charset="0"/>
              </a:rPr>
              <a:t>Health services.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4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09" y="286604"/>
            <a:ext cx="10842171" cy="8890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Reference </a:t>
            </a:r>
            <a:endParaRPr lang="en-US" dirty="0">
              <a:solidFill>
                <a:schemeClr val="accent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738648"/>
            <a:ext cx="11025050" cy="410432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>
                <a:latin typeface="Bell MT" panose="02020503060305020303" pitchFamily="18" charset="0"/>
              </a:rPr>
              <a:t>Blum, R. W., &amp; Alton, I. R. </a:t>
            </a:r>
            <a:r>
              <a:rPr lang="en-US" sz="2800" dirty="0" smtClean="0">
                <a:latin typeface="Bell MT" panose="02020503060305020303" pitchFamily="18" charset="0"/>
              </a:rPr>
              <a:t>(2012</a:t>
            </a:r>
            <a:r>
              <a:rPr lang="en-US" sz="2800" dirty="0">
                <a:latin typeface="Bell MT" panose="02020503060305020303" pitchFamily="18" charset="0"/>
              </a:rPr>
              <a:t>). Adolescent health care: Clinical issues. New York: Academic Press.</a:t>
            </a:r>
          </a:p>
          <a:p>
            <a:pPr>
              <a:buFontTx/>
              <a:buChar char="-"/>
            </a:pPr>
            <a:r>
              <a:rPr lang="en-US" sz="2800" dirty="0" err="1" smtClean="0">
                <a:latin typeface="Bell MT" panose="02020503060305020303" pitchFamily="18" charset="0"/>
              </a:rPr>
              <a:t>DiClemente</a:t>
            </a:r>
            <a:r>
              <a:rPr lang="en-US" sz="2800" dirty="0">
                <a:latin typeface="Bell MT" panose="02020503060305020303" pitchFamily="18" charset="0"/>
              </a:rPr>
              <a:t>, R. J., Hansen, W. B., &amp; </a:t>
            </a:r>
            <a:r>
              <a:rPr lang="en-US" sz="2800" dirty="0" err="1">
                <a:latin typeface="Bell MT" panose="02020503060305020303" pitchFamily="18" charset="0"/>
              </a:rPr>
              <a:t>Ponton</a:t>
            </a:r>
            <a:r>
              <a:rPr lang="en-US" sz="2800" dirty="0">
                <a:latin typeface="Bell MT" panose="02020503060305020303" pitchFamily="18" charset="0"/>
              </a:rPr>
              <a:t>, L. E. </a:t>
            </a:r>
            <a:r>
              <a:rPr lang="en-US" sz="2800" dirty="0" smtClean="0">
                <a:latin typeface="Bell MT" panose="02020503060305020303" pitchFamily="18" charset="0"/>
              </a:rPr>
              <a:t>(2016</a:t>
            </a:r>
            <a:r>
              <a:rPr lang="en-US" sz="2800" dirty="0">
                <a:latin typeface="Bell MT" panose="02020503060305020303" pitchFamily="18" charset="0"/>
              </a:rPr>
              <a:t>). Handbook of adolescent health risk behavior. New York: Plenum</a:t>
            </a:r>
            <a:r>
              <a:rPr lang="en-US" sz="2800" dirty="0" smtClean="0">
                <a:latin typeface="Bell MT" panose="02020503060305020303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en-US" sz="2800" dirty="0" err="1">
                <a:latin typeface="Bell MT" panose="02020503060305020303" pitchFamily="18" charset="0"/>
              </a:rPr>
              <a:t>Wallander</a:t>
            </a:r>
            <a:r>
              <a:rPr lang="en-US" sz="2800" dirty="0">
                <a:latin typeface="Bell MT" panose="02020503060305020303" pitchFamily="18" charset="0"/>
              </a:rPr>
              <a:t>, J. L., &amp; Siegel, L. J. </a:t>
            </a:r>
            <a:r>
              <a:rPr lang="en-US" sz="2800" dirty="0" smtClean="0">
                <a:latin typeface="Bell MT" panose="02020503060305020303" pitchFamily="18" charset="0"/>
              </a:rPr>
              <a:t>(2015</a:t>
            </a:r>
            <a:r>
              <a:rPr lang="en-US" sz="2800" dirty="0">
                <a:latin typeface="Bell MT" panose="02020503060305020303" pitchFamily="18" charset="0"/>
              </a:rPr>
              <a:t>). Adolescent health problems: Behavioral perspectives. New York: The Guilford Press.</a:t>
            </a:r>
            <a:endParaRPr lang="en-US" sz="2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178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538</TotalTime>
  <Words>692</Words>
  <Application>Microsoft Office PowerPoint</Application>
  <PresentationFormat>Widescreen</PresentationFormat>
  <Paragraphs>52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Andalus</vt:lpstr>
      <vt:lpstr>Bell MT</vt:lpstr>
      <vt:lpstr>Calibri</vt:lpstr>
      <vt:lpstr>Calibri Light</vt:lpstr>
      <vt:lpstr>Retrospect</vt:lpstr>
      <vt:lpstr>Adolescent Health 2020</vt:lpstr>
      <vt:lpstr>Understanding Adolescent Health</vt:lpstr>
      <vt:lpstr>Major Health Concerns </vt:lpstr>
      <vt:lpstr>Major Health Concerns </vt:lpstr>
      <vt:lpstr>2. Healthy people goals and objectives</vt:lpstr>
      <vt:lpstr>3. Overview of national and community implementation efforts </vt:lpstr>
      <vt:lpstr>4. National Data Trending on Adolescent Health</vt:lpstr>
      <vt:lpstr>5. Health efforts at community Level for the adolescents  </vt:lpstr>
      <vt:lpstr>Scenario of a family planning for adolescents in the community</vt:lpstr>
      <vt:lpstr>Conclusion</vt:lpstr>
      <vt:lpstr>Reference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Gun Violence in Schools</dc:title>
  <dc:creator>mwololo samuel</dc:creator>
  <cp:lastModifiedBy>mwololo samuel</cp:lastModifiedBy>
  <cp:revision>45</cp:revision>
  <dcterms:created xsi:type="dcterms:W3CDTF">2018-04-17T12:35:17Z</dcterms:created>
  <dcterms:modified xsi:type="dcterms:W3CDTF">2018-04-22T16:56:36Z</dcterms:modified>
</cp:coreProperties>
</file>